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sldIdLst>
    <p:sldId id="256" r:id="rId3"/>
    <p:sldId id="257" r:id="rId4"/>
    <p:sldId id="258" r:id="rId5"/>
    <p:sldId id="266" r:id="rId6"/>
    <p:sldId id="276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9" r:id="rId16"/>
    <p:sldId id="270" r:id="rId17"/>
    <p:sldId id="271" r:id="rId18"/>
    <p:sldId id="272" r:id="rId19"/>
    <p:sldId id="275" r:id="rId20"/>
    <p:sldId id="273" r:id="rId21"/>
    <p:sldId id="274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9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46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777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471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557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43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14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809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188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723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52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87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305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11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513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3770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276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9513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748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8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61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93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02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26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71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52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77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82F25CE-79C2-4925-B31E-7CCC6DFFE0AE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12FB8DF-B7AA-4493-B6A1-15D4BF858F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4451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roboflow.com/" TargetMode="External"/><Relationship Id="rId3" Type="http://schemas.openxmlformats.org/officeDocument/2006/relationships/hyperlink" Target="https://github.com/ultralytics/ultralytics" TargetMode="External"/><Relationship Id="rId7" Type="http://schemas.openxmlformats.org/officeDocument/2006/relationships/hyperlink" Target="https://platerecognizer.com/?utm_source=github&amp;utm_medium=websi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datasets/kirillpribludenko/number-plates-50-russain-50-others?select=test" TargetMode="External"/><Relationship Id="rId5" Type="http://schemas.openxmlformats.org/officeDocument/2006/relationships/hyperlink" Target="https://github.com/tesseract-ocr/tesseract-" TargetMode="External"/><Relationship Id="rId4" Type="http://schemas.openxmlformats.org/officeDocument/2006/relationships/hyperlink" Target="https://github.com/jaidedai/easyoc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Детекция</a:t>
            </a:r>
            <a:r>
              <a:rPr lang="ru-RU" dirty="0"/>
              <a:t> и распознавание автомобильных номеров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4212" y="5040351"/>
            <a:ext cx="6400800" cy="750849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Обучающийся группы </a:t>
            </a:r>
            <a:r>
              <a:rPr lang="en-US" dirty="0" smtClean="0">
                <a:solidFill>
                  <a:schemeClr val="tx1"/>
                </a:solidFill>
              </a:rPr>
              <a:t>DSU-3</a:t>
            </a:r>
            <a:r>
              <a:rPr lang="ru-RU" dirty="0" smtClean="0">
                <a:solidFill>
                  <a:schemeClr val="tx1"/>
                </a:solidFill>
              </a:rPr>
              <a:t>: Карпов А.Д.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6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Обучение модели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564104"/>
            <a:ext cx="10515600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/>
              <a:t>В качестве модели была выбрана модель размера YOLOv8s, со значениями </a:t>
            </a:r>
            <a:r>
              <a:rPr lang="ru-RU" sz="2400" dirty="0" err="1"/>
              <a:t>гиперпараметров</a:t>
            </a:r>
            <a:r>
              <a:rPr lang="ru-RU" sz="2400" dirty="0"/>
              <a:t> для нее. В </a:t>
            </a:r>
            <a:r>
              <a:rPr lang="ru-RU" sz="2400" dirty="0" err="1"/>
              <a:t>датасете</a:t>
            </a:r>
            <a:r>
              <a:rPr lang="ru-RU" sz="2400" dirty="0"/>
              <a:t> 3 метки - машина, грузовик, автомобильный номер. Модель обучалась на 100 эпохах.</a:t>
            </a:r>
          </a:p>
          <a:p>
            <a:pPr algn="just"/>
            <a:endParaRPr lang="ru-RU" dirty="0"/>
          </a:p>
        </p:txBody>
      </p:sp>
      <p:pic>
        <p:nvPicPr>
          <p:cNvPr id="5" name="image18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87147" y="2731273"/>
            <a:ext cx="2544220" cy="3078511"/>
          </a:xfrm>
          <a:prstGeom prst="rect">
            <a:avLst/>
          </a:prstGeom>
          <a:ln/>
        </p:spPr>
      </p:pic>
      <p:pic>
        <p:nvPicPr>
          <p:cNvPr id="6" name="image13.jp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886101" y="2860829"/>
            <a:ext cx="2962275" cy="2819400"/>
          </a:xfrm>
          <a:prstGeom prst="rect">
            <a:avLst/>
          </a:prstGeom>
          <a:ln/>
        </p:spPr>
      </p:pic>
      <p:sp>
        <p:nvSpPr>
          <p:cNvPr id="2" name="Прямоугольник 1"/>
          <p:cNvSpPr/>
          <p:nvPr/>
        </p:nvSpPr>
        <p:spPr>
          <a:xfrm>
            <a:off x="2951356" y="604960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Значения </a:t>
            </a:r>
            <a:r>
              <a:rPr lang="ru-RU" sz="1400" dirty="0" err="1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лосс</a:t>
            </a:r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-функций для меток класса и </a:t>
            </a:r>
            <a:r>
              <a:rPr lang="ru-RU" sz="1400" dirty="0" err="1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bounding</a:t>
            </a:r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400" dirty="0" err="1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boxes</a:t>
            </a:r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детектора </a:t>
            </a:r>
            <a:r>
              <a:rPr lang="ru-RU" sz="1400" dirty="0" err="1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Yolo</a:t>
            </a:r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Распределение меток классов.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9513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Результат обучения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 smtClean="0"/>
              <a:t>На выходе обученной модели получаем изображение с координатами метки номерного знака. После обработки, изображение подаем на вход модели </a:t>
            </a:r>
            <a:r>
              <a:rPr lang="ru-RU" sz="2400" dirty="0" err="1" smtClean="0"/>
              <a:t>EasyOCR</a:t>
            </a:r>
            <a:r>
              <a:rPr lang="ru-RU" sz="2400" dirty="0" smtClean="0"/>
              <a:t>. Полученные результаты сохраняем в текстовом формате.</a:t>
            </a:r>
          </a:p>
          <a:p>
            <a:endParaRPr lang="ru-RU" dirty="0"/>
          </a:p>
        </p:txBody>
      </p:sp>
      <p:pic>
        <p:nvPicPr>
          <p:cNvPr id="5" name="image12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32110" y="3342113"/>
            <a:ext cx="2962275" cy="1981200"/>
          </a:xfrm>
          <a:prstGeom prst="rect">
            <a:avLst/>
          </a:prstGeom>
          <a:ln/>
        </p:spPr>
      </p:pic>
      <p:pic>
        <p:nvPicPr>
          <p:cNvPr id="6" name="image3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504646" y="3961238"/>
            <a:ext cx="2305050" cy="742950"/>
          </a:xfrm>
          <a:prstGeom prst="rect">
            <a:avLst/>
          </a:prstGeom>
          <a:ln/>
        </p:spPr>
      </p:pic>
      <p:sp>
        <p:nvSpPr>
          <p:cNvPr id="2" name="Прямоугольник 1"/>
          <p:cNvSpPr/>
          <p:nvPr/>
        </p:nvSpPr>
        <p:spPr>
          <a:xfrm>
            <a:off x="5232943" y="5686857"/>
            <a:ext cx="1726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Выход модели ОРС.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69584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Анализ итоговой модели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427356"/>
            <a:ext cx="10515600" cy="4749607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/>
              <a:t>Для анализа полученной модели была собрана тестовая выборка из 25 изображений. Изображения были взяты из поисковика [6] в разделе картинки при запросе - Автомобили с номерными знаками. Для скачанных изображений была произведена вручную разметка данных, с которыми и будут сравниваться предсказания модели.</a:t>
            </a:r>
          </a:p>
          <a:p>
            <a:endParaRPr lang="ru-RU" dirty="0"/>
          </a:p>
        </p:txBody>
      </p:sp>
      <p:pic>
        <p:nvPicPr>
          <p:cNvPr id="5" name="image1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05162" y="3458582"/>
            <a:ext cx="5781675" cy="1435100"/>
          </a:xfrm>
          <a:prstGeom prst="rect">
            <a:avLst/>
          </a:prstGeom>
          <a:ln/>
        </p:spPr>
      </p:pic>
      <p:sp>
        <p:nvSpPr>
          <p:cNvPr id="2" name="Прямоугольник 1"/>
          <p:cNvSpPr/>
          <p:nvPr/>
        </p:nvSpPr>
        <p:spPr>
          <a:xfrm>
            <a:off x="4276077" y="5073657"/>
            <a:ext cx="36398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Примеры изображений из тестовой выборки.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884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Метрика качества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/>
              <a:t>На выходе из модели был получен список из 25 предсказаний. Для предсказанных и реальных номерных </a:t>
            </a:r>
            <a:r>
              <a:rPr lang="ru-RU" sz="2400" dirty="0" smtClean="0"/>
              <a:t>знаков </a:t>
            </a:r>
            <a:r>
              <a:rPr lang="ru-RU" sz="2400" dirty="0"/>
              <a:t>была посчитана метрика </a:t>
            </a:r>
            <a:r>
              <a:rPr lang="ru-RU" sz="2400" dirty="0" smtClean="0"/>
              <a:t>качества. В </a:t>
            </a:r>
            <a:r>
              <a:rPr lang="ru-RU" sz="2400" dirty="0"/>
              <a:t>качестве метрики качества будем считать процент пересечения множеств полученных значений </a:t>
            </a:r>
          </a:p>
        </p:txBody>
      </p:sp>
      <p:pic>
        <p:nvPicPr>
          <p:cNvPr id="5" name="image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380207" y="3016251"/>
            <a:ext cx="3425648" cy="1924626"/>
          </a:xfrm>
          <a:prstGeom prst="rect">
            <a:avLst/>
          </a:prstGeom>
          <a:ln/>
        </p:spPr>
      </p:pic>
      <p:sp>
        <p:nvSpPr>
          <p:cNvPr id="2" name="Прямоугольник 1"/>
          <p:cNvSpPr/>
          <p:nvPr/>
        </p:nvSpPr>
        <p:spPr>
          <a:xfrm>
            <a:off x="4207418" y="4940877"/>
            <a:ext cx="37712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Визуализация метрики </a:t>
            </a:r>
            <a:r>
              <a:rPr lang="ru-RU" sz="1400" dirty="0" smtClean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пересечения </a:t>
            </a:r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множеств.</a:t>
            </a:r>
            <a:endParaRPr lang="ru-RU" sz="1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5340621"/>
            <a:ext cx="90882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highlight>
                  <a:srgbClr val="FFFFFF"/>
                </a:highlight>
                <a:ea typeface="Times New Roman" panose="02020603050405020304" pitchFamily="18" charset="0"/>
              </a:rPr>
              <a:t>Метрика качества для тестовой выборки получилась равной </a:t>
            </a:r>
            <a:r>
              <a:rPr lang="ru-RU" sz="2400" dirty="0" smtClean="0">
                <a:highlight>
                  <a:srgbClr val="FFFFFF"/>
                </a:highlight>
                <a:ea typeface="Times New Roman" panose="02020603050405020304" pitchFamily="18" charset="0"/>
              </a:rPr>
              <a:t>8</a:t>
            </a:r>
            <a:r>
              <a:rPr lang="en-US" sz="2400" dirty="0" smtClean="0">
                <a:highlight>
                  <a:srgbClr val="FFFFFF"/>
                </a:highlight>
                <a:ea typeface="Times New Roman" panose="02020603050405020304" pitchFamily="18" charset="0"/>
              </a:rPr>
              <a:t>9</a:t>
            </a:r>
            <a:r>
              <a:rPr lang="ru-RU" sz="2400" dirty="0" smtClean="0">
                <a:highlight>
                  <a:srgbClr val="FFFFFF"/>
                </a:highlight>
                <a:ea typeface="Times New Roman" panose="02020603050405020304" pitchFamily="18" charset="0"/>
              </a:rPr>
              <a:t>% при обучении на 150 эпохах и </a:t>
            </a:r>
            <a:r>
              <a:rPr lang="en-US" sz="2400" dirty="0" smtClean="0">
                <a:highlight>
                  <a:srgbClr val="FFFFFF"/>
                </a:highlight>
                <a:ea typeface="Times New Roman" panose="02020603050405020304" pitchFamily="18" charset="0"/>
              </a:rPr>
              <a:t>th2 = 80 </a:t>
            </a:r>
            <a:r>
              <a:rPr lang="ru-RU" sz="2400" dirty="0" smtClean="0">
                <a:highlight>
                  <a:srgbClr val="FFFFFF"/>
                </a:highlight>
                <a:ea typeface="Times New Roman" panose="02020603050405020304" pitchFamily="18" charset="0"/>
              </a:rPr>
              <a:t>при обработке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2923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838200" y="164405"/>
            <a:ext cx="10515600" cy="73884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Результаты работы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903251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Была получена </a:t>
            </a:r>
            <a:r>
              <a:rPr lang="ru-RU" sz="2000" dirty="0" smtClean="0"/>
              <a:t>модель, </a:t>
            </a:r>
            <a:r>
              <a:rPr lang="ru-RU" sz="2000" dirty="0"/>
              <a:t>которая умеет детектировать и распознавать транспортные средства (машина, грузовик), а также их номерные знаки. Точность предсказания детектора после обучения получилась &gt;90%. Далее был реализован блок ОРС.</a:t>
            </a:r>
          </a:p>
          <a:p>
            <a:pPr marL="0" indent="0">
              <a:buNone/>
            </a:pPr>
            <a:r>
              <a:rPr lang="ru-RU" sz="2000" dirty="0"/>
              <a:t>В качестве базовой модели для ОРС была использована библиотека </a:t>
            </a:r>
            <a:r>
              <a:rPr lang="ru-RU" sz="2000" dirty="0" err="1"/>
              <a:t>EasyOCR</a:t>
            </a:r>
            <a:r>
              <a:rPr lang="ru-RU" sz="2000" dirty="0"/>
              <a:t>. С помощью нее удалось получить удовлетворительные результаты, с задачей алгоритм справляется, но точность на низком уровне. Метрику </a:t>
            </a:r>
            <a:r>
              <a:rPr lang="ru-RU" sz="2000" dirty="0" smtClean="0"/>
              <a:t>качества </a:t>
            </a:r>
            <a:r>
              <a:rPr lang="ru-RU" sz="2000" dirty="0"/>
              <a:t>нужно считать по точности предсказания, </a:t>
            </a:r>
            <a:r>
              <a:rPr lang="ru-RU" sz="2000" dirty="0" err="1"/>
              <a:t>т.е</a:t>
            </a:r>
            <a:r>
              <a:rPr lang="ru-RU" sz="2000" dirty="0"/>
              <a:t> полное сравнение выхода модели и реального значения. В таком случае точность полученной модели составляет ~20%. Это связано с тем, что модель плохо различает схожие символы (ноль 0 и буква О/o, 7 и 1 и т.п.), а наличие ошибки в распознавании хотя бы 1 символа сильно влияет на точность. В связи с этим </a:t>
            </a:r>
            <a:r>
              <a:rPr lang="ru-RU" sz="2000" dirty="0" smtClean="0"/>
              <a:t>была </a:t>
            </a:r>
            <a:r>
              <a:rPr lang="ru-RU" sz="2000" dirty="0"/>
              <a:t>использована метрика качества пересечения </a:t>
            </a:r>
            <a:r>
              <a:rPr lang="ru-RU" sz="2000" dirty="0" smtClean="0"/>
              <a:t>множеств. Она </a:t>
            </a:r>
            <a:r>
              <a:rPr lang="ru-RU" sz="2000" dirty="0"/>
              <a:t>показывает насколько символы из тестовой выборки совпадают с символами выхода модели поэлементно.</a:t>
            </a:r>
          </a:p>
          <a:p>
            <a:endParaRPr lang="ru-RU" dirty="0"/>
          </a:p>
        </p:txBody>
      </p:sp>
      <p:pic>
        <p:nvPicPr>
          <p:cNvPr id="5" name="image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850765" y="4287507"/>
            <a:ext cx="2490470" cy="1840865"/>
          </a:xfrm>
          <a:prstGeom prst="rect">
            <a:avLst/>
          </a:prstGeom>
          <a:ln/>
        </p:spPr>
      </p:pic>
      <p:sp>
        <p:nvSpPr>
          <p:cNvPr id="2" name="Прямоугольник 1"/>
          <p:cNvSpPr/>
          <p:nvPr/>
        </p:nvSpPr>
        <p:spPr>
          <a:xfrm>
            <a:off x="4179834" y="6176963"/>
            <a:ext cx="3832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Итоговый выход модели для тестовой выборки.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321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Улучшение модели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Для </a:t>
            </a:r>
            <a:r>
              <a:rPr lang="ru-RU" dirty="0" smtClean="0"/>
              <a:t>улучшения </a:t>
            </a:r>
            <a:r>
              <a:rPr lang="ru-RU" dirty="0"/>
              <a:t>качества работы модели распознавания номерных знаков необходимо самостоятельно создать и обучить модель для ОРС. В качестве обучающих данных необходимо использовать номерные знаки. Модели из открытого доступа справляются с задачей, но с недостаточной точностью.</a:t>
            </a:r>
          </a:p>
          <a:p>
            <a:pPr marL="0" indent="0">
              <a:buNone/>
            </a:pPr>
            <a:r>
              <a:rPr lang="ru-RU" dirty="0"/>
              <a:t>Качество работы детектора вопросов не вызывает. </a:t>
            </a:r>
            <a:r>
              <a:rPr lang="ru-RU" dirty="0" smtClean="0"/>
              <a:t>Улучшение </a:t>
            </a:r>
            <a:r>
              <a:rPr lang="ru-RU" dirty="0"/>
              <a:t>его качества работы возможно за счет обогащения тренировочного </a:t>
            </a:r>
            <a:r>
              <a:rPr lang="ru-RU" dirty="0" err="1"/>
              <a:t>датасета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Блок предобработки изображения имеет изменяемый параметр порога. Оптимизация значения порога может увеличить точность итоговой модели.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29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838200" y="197856"/>
            <a:ext cx="10515600" cy="749997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Аналогичные решения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199" y="947853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Наилучшие модели для распознавания автомобильных номеров представлены коммерческими компаниями и в открытом доступе </a:t>
            </a:r>
            <a:r>
              <a:rPr lang="ru-RU" sz="2000" dirty="0" smtClean="0"/>
              <a:t>недоступны</a:t>
            </a:r>
            <a:r>
              <a:rPr lang="ru-RU" sz="2000" dirty="0"/>
              <a:t>. Некоторые компании бесплатно предоставляют </a:t>
            </a:r>
            <a:r>
              <a:rPr lang="ru-RU" sz="2000" dirty="0" err="1"/>
              <a:t>демо</a:t>
            </a:r>
            <a:r>
              <a:rPr lang="ru-RU" sz="2000" dirty="0"/>
              <a:t> с распознаванием одной картинки, для полного функционала необходимо покупать подписку[7].</a:t>
            </a:r>
          </a:p>
          <a:p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202035" y="4226581"/>
            <a:ext cx="1787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Пример работы ОРС.</a:t>
            </a:r>
            <a:endParaRPr lang="ru-RU" sz="1100" dirty="0"/>
          </a:p>
        </p:txBody>
      </p:sp>
      <p:pic>
        <p:nvPicPr>
          <p:cNvPr id="10" name="image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19051" y="2132643"/>
            <a:ext cx="3753895" cy="2065409"/>
          </a:xfrm>
          <a:prstGeom prst="rect">
            <a:avLst/>
          </a:prstGeom>
          <a:ln/>
        </p:spPr>
      </p:pic>
      <p:sp>
        <p:nvSpPr>
          <p:cNvPr id="11" name="Объект 8"/>
          <p:cNvSpPr txBox="1">
            <a:spLocks/>
          </p:cNvSpPr>
          <p:nvPr/>
        </p:nvSpPr>
        <p:spPr>
          <a:xfrm>
            <a:off x="838197" y="4614862"/>
            <a:ext cx="10515600" cy="1308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Функционал и качество таких решений на высоком уровне. Помимо распознавания знака, модель может распознать марку, регион и т.д. Тестовую выборку данная модель распознает в 100% случаях, но это ожидаемо. У каждых из таких решений есть свои методы обработки и ОРС с помощью которых, удается достичь высокого качества работы.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34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Заключение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Удалось реализовать </a:t>
            </a:r>
            <a:r>
              <a:rPr lang="ru-RU" dirty="0" smtClean="0"/>
              <a:t>программу на основе нейронной сети, </a:t>
            </a:r>
            <a:r>
              <a:rPr lang="ru-RU" dirty="0"/>
              <a:t>которая распознает автомобиль и </a:t>
            </a:r>
            <a:r>
              <a:rPr lang="ru-RU" dirty="0" smtClean="0"/>
              <a:t>его номерной </a:t>
            </a:r>
            <a:r>
              <a:rPr lang="ru-RU" dirty="0"/>
              <a:t>знак. Номерной знак </a:t>
            </a:r>
            <a:r>
              <a:rPr lang="ru-RU" dirty="0" smtClean="0"/>
              <a:t>преобразуется, читается </a:t>
            </a:r>
            <a:r>
              <a:rPr lang="ru-RU" dirty="0"/>
              <a:t>и </a:t>
            </a:r>
            <a:r>
              <a:rPr lang="ru-RU" dirty="0" smtClean="0"/>
              <a:t>результат прочтения сохраняется </a:t>
            </a:r>
            <a:r>
              <a:rPr lang="ru-RU" dirty="0"/>
              <a:t>в текстовый формат</a:t>
            </a:r>
            <a:r>
              <a:rPr lang="ru-RU" dirty="0" smtClean="0"/>
              <a:t>. Точность результата при использовании метрики пересечения множеств составляет </a:t>
            </a:r>
            <a:r>
              <a:rPr lang="en-US" dirty="0" smtClean="0"/>
              <a:t>~ </a:t>
            </a:r>
            <a:r>
              <a:rPr lang="en-US" dirty="0" smtClean="0"/>
              <a:t>8</a:t>
            </a:r>
            <a:r>
              <a:rPr lang="ru-RU" dirty="0" smtClean="0"/>
              <a:t>9</a:t>
            </a:r>
            <a:r>
              <a:rPr lang="en-US" dirty="0" smtClean="0"/>
              <a:t>%</a:t>
            </a:r>
            <a:r>
              <a:rPr lang="ru-RU" dirty="0"/>
              <a:t>.</a:t>
            </a:r>
            <a:r>
              <a:rPr lang="ru-RU" dirty="0" smtClean="0"/>
              <a:t> При целевом значении метрики в 75%, работу можно считать успешно выполненной.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42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Источники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Number Plate Recognition Using </a:t>
            </a:r>
            <a:r>
              <a:rPr lang="en-US" sz="2200" dirty="0" err="1"/>
              <a:t>Ocr</a:t>
            </a:r>
            <a:r>
              <a:rPr lang="en-US" sz="2200" dirty="0"/>
              <a:t> Technique </a:t>
            </a:r>
            <a:r>
              <a:rPr lang="en-US" sz="2200" dirty="0" err="1"/>
              <a:t>Er</a:t>
            </a:r>
            <a:r>
              <a:rPr lang="en-US" sz="2200" dirty="0"/>
              <a:t>. </a:t>
            </a:r>
            <a:r>
              <a:rPr lang="en-US" sz="2200" dirty="0" err="1"/>
              <a:t>Kavneet</a:t>
            </a:r>
            <a:r>
              <a:rPr lang="en-US" sz="2200" dirty="0"/>
              <a:t>. Kaur, Vijay Kumar </a:t>
            </a:r>
            <a:r>
              <a:rPr lang="en-US" sz="2200" dirty="0" err="1"/>
              <a:t>Banga</a:t>
            </a:r>
            <a:r>
              <a:rPr lang="en-US" sz="2200" dirty="0"/>
              <a:t>. IJRET: International Journal of Research in Engineering and Technology -  2013</a:t>
            </a:r>
            <a:r>
              <a:rPr lang="ru-RU" sz="2200" dirty="0"/>
              <a:t>г</a:t>
            </a:r>
            <a:r>
              <a:rPr lang="en-US" sz="2200" dirty="0"/>
              <a:t>.</a:t>
            </a:r>
            <a:endParaRPr lang="ru-RU" sz="2200" dirty="0"/>
          </a:p>
          <a:p>
            <a:pPr lvl="0"/>
            <a:r>
              <a:rPr lang="ru-RU" sz="2200" dirty="0">
                <a:hlinkClick r:id="rId3"/>
              </a:rPr>
              <a:t>https://github.com/ultralytics/ultralytics</a:t>
            </a:r>
            <a:r>
              <a:rPr lang="ru-RU" sz="2200" dirty="0"/>
              <a:t> - Профиль модели YOLOv8</a:t>
            </a:r>
          </a:p>
          <a:p>
            <a:pPr lvl="0"/>
            <a:r>
              <a:rPr lang="ru-RU" sz="2200" dirty="0">
                <a:hlinkClick r:id="rId4"/>
              </a:rPr>
              <a:t>https://github.com/jaidedai/easyocr</a:t>
            </a:r>
            <a:r>
              <a:rPr lang="ru-RU" sz="2200" dirty="0"/>
              <a:t> - Профиль модели </a:t>
            </a:r>
            <a:r>
              <a:rPr lang="ru-RU" sz="2200" dirty="0" err="1"/>
              <a:t>EasyOCR</a:t>
            </a:r>
            <a:endParaRPr lang="ru-RU" sz="2200" dirty="0"/>
          </a:p>
          <a:p>
            <a:pPr lvl="0"/>
            <a:r>
              <a:rPr lang="ru-RU" sz="2200" dirty="0">
                <a:hlinkClick r:id="rId5"/>
              </a:rPr>
              <a:t>https://github.com/tesseract-ocr/tesseract-</a:t>
            </a:r>
            <a:r>
              <a:rPr lang="ru-RU" sz="2200" dirty="0"/>
              <a:t> - Профиль модели </a:t>
            </a:r>
            <a:r>
              <a:rPr lang="ru-RU" sz="2200" dirty="0" err="1"/>
              <a:t>Tesseract</a:t>
            </a:r>
            <a:r>
              <a:rPr lang="ru-RU" sz="2200" dirty="0"/>
              <a:t> OCR</a:t>
            </a:r>
          </a:p>
          <a:p>
            <a:pPr lvl="0"/>
            <a:r>
              <a:rPr lang="ru-RU" sz="2200" dirty="0">
                <a:hlinkClick r:id="rId6"/>
              </a:rPr>
              <a:t>https://www.kaggle.com/datasets/kirillpribludenko/number-plates-50-russain-50-others?select=test</a:t>
            </a:r>
            <a:r>
              <a:rPr lang="ru-RU" sz="2200" dirty="0"/>
              <a:t> - </a:t>
            </a:r>
            <a:r>
              <a:rPr lang="ru-RU" sz="2200" dirty="0" err="1"/>
              <a:t>Датасет</a:t>
            </a:r>
            <a:endParaRPr lang="ru-RU" sz="2200" dirty="0"/>
          </a:p>
          <a:p>
            <a:pPr lvl="0"/>
            <a:r>
              <a:rPr lang="ru-RU" sz="2200" dirty="0"/>
              <a:t>ya.ru - Поисковик</a:t>
            </a:r>
          </a:p>
          <a:p>
            <a:pPr lvl="0"/>
            <a:r>
              <a:rPr lang="ru-RU" sz="2200" dirty="0">
                <a:hlinkClick r:id="rId7"/>
              </a:rPr>
              <a:t>https://platerecognizer.com/?utm_source=github&amp;utm_medium=website</a:t>
            </a:r>
            <a:r>
              <a:rPr lang="ru-RU" sz="2200" dirty="0"/>
              <a:t> - </a:t>
            </a:r>
            <a:r>
              <a:rPr lang="ru-RU" sz="2200" dirty="0" err="1"/>
              <a:t>демо</a:t>
            </a:r>
            <a:r>
              <a:rPr lang="ru-RU" sz="2200" dirty="0"/>
              <a:t> для алгоритма ОРС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pPr lvl="0"/>
            <a:r>
              <a:rPr lang="en-US" sz="2200" dirty="0">
                <a:hlinkClick r:id="rId8"/>
              </a:rPr>
              <a:t>https://app.roboflow.com</a:t>
            </a:r>
            <a:r>
              <a:rPr lang="en-US" sz="2200" dirty="0" smtClean="0">
                <a:hlinkClick r:id="rId8"/>
              </a:rPr>
              <a:t>/</a:t>
            </a:r>
            <a:r>
              <a:rPr lang="en-US" sz="2200" dirty="0" smtClean="0"/>
              <a:t> - </a:t>
            </a:r>
            <a:r>
              <a:rPr lang="en-US" sz="2200" dirty="0" err="1" smtClean="0"/>
              <a:t>Roboflow</a:t>
            </a:r>
            <a:r>
              <a:rPr lang="en-US" sz="2200" dirty="0" smtClean="0"/>
              <a:t> (</a:t>
            </a:r>
            <a:r>
              <a:rPr lang="ru-RU" sz="2200" dirty="0" smtClean="0"/>
              <a:t>разметка изображений).</a:t>
            </a:r>
            <a:endParaRPr lang="ru-RU" sz="22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91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927409" y="25284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accent1"/>
                </a:solidFill>
              </a:rPr>
              <a:t>Спасибо за внимание!</a:t>
            </a:r>
            <a:endParaRPr lang="ru-RU" sz="4800" b="1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</p:spTree>
    <p:extLst>
      <p:ext uri="{BB962C8B-B14F-4D97-AF65-F5344CB8AC3E}">
        <p14:creationId xmlns:p14="http://schemas.microsoft.com/office/powerpoint/2010/main" val="225531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Задача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err="1" smtClean="0"/>
              <a:t>Детекция</a:t>
            </a:r>
            <a:r>
              <a:rPr lang="ru-RU" dirty="0" smtClean="0"/>
              <a:t> и распознавание автомобильных номерных </a:t>
            </a:r>
            <a:r>
              <a:rPr lang="ru-RU" dirty="0"/>
              <a:t>знаков. Необходимо написать </a:t>
            </a:r>
            <a:r>
              <a:rPr lang="ru-RU" dirty="0" smtClean="0"/>
              <a:t>программу на основе нейронной сети, </a:t>
            </a:r>
            <a:r>
              <a:rPr lang="ru-RU" dirty="0"/>
              <a:t>которая идентифицирует автомобиль по его номерному знаку с помощью цифровых изображений.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79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Детекция</a:t>
            </a:r>
            <a:r>
              <a:rPr lang="ru-RU" dirty="0"/>
              <a:t> и распознавание автомобильных номеров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4212" y="5040351"/>
            <a:ext cx="6400800" cy="750849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Обучающийся группы </a:t>
            </a:r>
            <a:r>
              <a:rPr lang="en-US" dirty="0" smtClean="0">
                <a:solidFill>
                  <a:schemeClr val="tx1"/>
                </a:solidFill>
              </a:rPr>
              <a:t>DSU-3</a:t>
            </a:r>
            <a:r>
              <a:rPr lang="ru-RU" dirty="0" smtClean="0">
                <a:solidFill>
                  <a:schemeClr val="tx1"/>
                </a:solidFill>
              </a:rPr>
              <a:t>: Карпов А.Д.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7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838200" y="36819"/>
            <a:ext cx="10515600" cy="94142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Актуальность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858644"/>
            <a:ext cx="10515600" cy="5318319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 smtClean="0"/>
              <a:t>Распознавание номерных знаков в режиме реального времени играет важную роль в поддержании правопорядка в соблюдении правил дорожного движения. Алгоритм имеет широкие области применения, такие как зона парковки, зоны с высокой степенью безопасности, зоны пограничного контроля, автотрассы с пунктами оплаты по номеру и т. д.</a:t>
            </a:r>
          </a:p>
          <a:p>
            <a:endParaRPr lang="ru-RU" dirty="0"/>
          </a:p>
        </p:txBody>
      </p:sp>
      <p:pic>
        <p:nvPicPr>
          <p:cNvPr id="15" name="image5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87916" y="2636327"/>
            <a:ext cx="2806035" cy="1524000"/>
          </a:xfrm>
          <a:prstGeom prst="rect">
            <a:avLst/>
          </a:prstGeom>
          <a:ln/>
        </p:spPr>
      </p:pic>
      <p:pic>
        <p:nvPicPr>
          <p:cNvPr id="16" name="image10.jp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45441" y="2657281"/>
            <a:ext cx="2590042" cy="1503046"/>
          </a:xfrm>
          <a:prstGeom prst="rect">
            <a:avLst/>
          </a:prstGeom>
          <a:ln/>
        </p:spPr>
      </p:pic>
      <p:pic>
        <p:nvPicPr>
          <p:cNvPr id="17" name="image17.jp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245441" y="4346831"/>
            <a:ext cx="2590042" cy="1576964"/>
          </a:xfrm>
          <a:prstGeom prst="rect">
            <a:avLst/>
          </a:prstGeom>
          <a:ln/>
        </p:spPr>
      </p:pic>
      <p:pic>
        <p:nvPicPr>
          <p:cNvPr id="18" name="image19.jp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187916" y="4346831"/>
            <a:ext cx="2806035" cy="1576964"/>
          </a:xfrm>
          <a:prstGeom prst="rect">
            <a:avLst/>
          </a:prstGeom>
          <a:ln/>
        </p:spPr>
      </p:pic>
      <p:sp>
        <p:nvSpPr>
          <p:cNvPr id="6" name="Прямоугольник 5"/>
          <p:cNvSpPr/>
          <p:nvPr/>
        </p:nvSpPr>
        <p:spPr>
          <a:xfrm>
            <a:off x="4104578" y="59564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Области применения распознавания автомобильных номеров</a:t>
            </a:r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35773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838200" y="220160"/>
            <a:ext cx="10515600" cy="794602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Данные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014762"/>
            <a:ext cx="10515600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 dirty="0"/>
              <a:t>Был выбран </a:t>
            </a:r>
            <a:r>
              <a:rPr lang="ru-RU" sz="2000" dirty="0" err="1"/>
              <a:t>датасет</a:t>
            </a:r>
            <a:r>
              <a:rPr lang="ru-RU" sz="2000" dirty="0"/>
              <a:t> состоящий из 450 изображений с размеченными номерными знаками в соотношении 50% на 50% российских и зарубежных номеров. </a:t>
            </a:r>
            <a:r>
              <a:rPr lang="ru-RU" sz="2000" dirty="0" err="1"/>
              <a:t>Датасет</a:t>
            </a:r>
            <a:r>
              <a:rPr lang="ru-RU" sz="2000" dirty="0"/>
              <a:t> находится в открытом доступе на платформе </a:t>
            </a:r>
            <a:r>
              <a:rPr lang="ru-RU" sz="2000" dirty="0" err="1"/>
              <a:t>kaggle</a:t>
            </a:r>
            <a:r>
              <a:rPr lang="ru-RU" sz="2000" dirty="0"/>
              <a:t>[5]. Данные изначально поделены на тренировочную и </a:t>
            </a:r>
            <a:r>
              <a:rPr lang="ru-RU" sz="2000" dirty="0" err="1"/>
              <a:t>валидационную</a:t>
            </a:r>
            <a:r>
              <a:rPr lang="ru-RU" sz="2000" dirty="0"/>
              <a:t> выборку в соотношении </a:t>
            </a:r>
            <a:r>
              <a:rPr lang="ru-RU" sz="2000" dirty="0" smtClean="0"/>
              <a:t>80 / 20 </a:t>
            </a:r>
            <a:r>
              <a:rPr lang="ru-RU" sz="2000" dirty="0"/>
              <a:t>% соответственно</a:t>
            </a:r>
            <a:r>
              <a:rPr lang="ru-RU" sz="2000" dirty="0" smtClean="0"/>
              <a:t>. Данные были проанализированы на качество. Аномалии и зависимости в данном случае неактуальны.</a:t>
            </a:r>
            <a:endParaRPr lang="ru-RU" sz="2000" dirty="0"/>
          </a:p>
          <a:p>
            <a:endParaRPr lang="ru-RU" dirty="0"/>
          </a:p>
        </p:txBody>
      </p:sp>
      <p:pic>
        <p:nvPicPr>
          <p:cNvPr id="5" name="image9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62287" y="2786895"/>
            <a:ext cx="6067425" cy="3136900"/>
          </a:xfrm>
          <a:prstGeom prst="rect">
            <a:avLst/>
          </a:prstGeom>
          <a:ln/>
        </p:spPr>
      </p:pic>
      <p:sp>
        <p:nvSpPr>
          <p:cNvPr id="2" name="Прямоугольник 1"/>
          <p:cNvSpPr/>
          <p:nvPr/>
        </p:nvSpPr>
        <p:spPr>
          <a:xfrm>
            <a:off x="4563688" y="5896490"/>
            <a:ext cx="30646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Примеры изображений для обучения.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788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838200" y="220160"/>
            <a:ext cx="10515600" cy="794602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Совершенствование данных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014762"/>
            <a:ext cx="10515600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 dirty="0" smtClean="0"/>
              <a:t>В целях совершенствования работы модели </a:t>
            </a:r>
            <a:r>
              <a:rPr lang="ru-RU" sz="2000" dirty="0" err="1" smtClean="0"/>
              <a:t>датасет</a:t>
            </a:r>
            <a:r>
              <a:rPr lang="ru-RU" sz="2000" dirty="0" smtClean="0"/>
              <a:t> был изменен. 20 самых неудачных изображений из изначального </a:t>
            </a:r>
            <a:r>
              <a:rPr lang="ru-RU" sz="2000" dirty="0" err="1" smtClean="0"/>
              <a:t>датасета</a:t>
            </a:r>
            <a:r>
              <a:rPr lang="ru-RU" sz="2000" dirty="0" smtClean="0"/>
              <a:t>, где плохо видны номера, заменены другими изображениями. Также были добавлены дополнительные 50 изображений, что довело </a:t>
            </a:r>
            <a:r>
              <a:rPr lang="ru-RU" sz="2000" dirty="0" err="1" smtClean="0"/>
              <a:t>датасет</a:t>
            </a:r>
            <a:r>
              <a:rPr lang="ru-RU" sz="2000" dirty="0" smtClean="0"/>
              <a:t> до 500 изображений. Разметка производилась вручную на ресурсе </a:t>
            </a:r>
            <a:r>
              <a:rPr lang="en-US" sz="2000" dirty="0" err="1" smtClean="0"/>
              <a:t>roboflow</a:t>
            </a:r>
            <a:r>
              <a:rPr lang="en-US" sz="2000" dirty="0" smtClean="0"/>
              <a:t> [8].</a:t>
            </a:r>
            <a:endParaRPr lang="ru-RU" sz="2000" dirty="0"/>
          </a:p>
          <a:p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719980" y="5742602"/>
            <a:ext cx="2752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Разметка изображений в</a:t>
            </a:r>
            <a:r>
              <a:rPr lang="en-US" sz="1400" dirty="0" smtClean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roboflow</a:t>
            </a:r>
            <a:endParaRPr lang="ru-RU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460" y="2465052"/>
            <a:ext cx="6617073" cy="32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Алгоритм решения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/>
              <a:t>Задача </a:t>
            </a:r>
            <a:r>
              <a:rPr lang="ru-RU" sz="2400" dirty="0"/>
              <a:t>распознавания номерных знаков состоит из трех основных частей: детектирование номерного знака транспортного средства, обработка изображения и оптическое распознавание символов (ОРС).</a:t>
            </a:r>
          </a:p>
          <a:p>
            <a:pPr marL="0" indent="0">
              <a:buNone/>
            </a:pPr>
            <a:r>
              <a:rPr lang="ru-RU" sz="2400" dirty="0"/>
              <a:t>Изображение подается на вход алгоритма, после происходит детектирование номерного знака. Обнаруженный номерной знак предварительно обрабатывается, а затем результат передается в алгоритм ОРС. Далее информация будет преобразована в закодированный текст. Символы распознаются с помощью сопоставления шаблонов. Результат алгоритма должен быть в виде строки символов [1].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71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163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err="1" smtClean="0">
                <a:solidFill>
                  <a:schemeClr val="accent1"/>
                </a:solidFill>
              </a:rPr>
              <a:t>Детекция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006764"/>
            <a:ext cx="10515600" cy="5170199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/>
              <a:t>В качестве детектора была использована модель семейства YOLO. На данный момент модели данного семейства являются одними из самых быстрых в мире. При необходимости работы с видео у данного семейства не возникнет больших требований к кадрам в секунду у видеокамеры. Новейшая версия модели v8, самая быстрая и маловесная из семейства YOLO [2</a:t>
            </a:r>
            <a:r>
              <a:rPr lang="ru-RU" sz="2400" dirty="0" smtClean="0"/>
              <a:t>]. Были проведены 3 обучения модели с разными параметрами (50, 100, 150 эпох; размер изображения 480/640; </a:t>
            </a:r>
            <a:r>
              <a:rPr lang="en-US" sz="2400" dirty="0" smtClean="0"/>
              <a:t>batch – 12/16/24).</a:t>
            </a:r>
            <a:endParaRPr lang="ru-RU" sz="2400" dirty="0"/>
          </a:p>
          <a:p>
            <a:endParaRPr lang="ru-RU" dirty="0"/>
          </a:p>
        </p:txBody>
      </p:sp>
      <p:pic>
        <p:nvPicPr>
          <p:cNvPr id="5" name="image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76562" y="3453781"/>
            <a:ext cx="6238875" cy="2336800"/>
          </a:xfrm>
          <a:prstGeom prst="rect">
            <a:avLst/>
          </a:prstGeom>
          <a:ln/>
        </p:spPr>
      </p:pic>
      <p:sp>
        <p:nvSpPr>
          <p:cNvPr id="2" name="Прямоугольник 1"/>
          <p:cNvSpPr/>
          <p:nvPr/>
        </p:nvSpPr>
        <p:spPr>
          <a:xfrm>
            <a:off x="4372802" y="5742602"/>
            <a:ext cx="344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Веса и скорость моделей семейства YOLO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6420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Обработка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/>
              <a:t>На выходе детектор предсказывает расположения меток на изображении. </a:t>
            </a:r>
            <a:r>
              <a:rPr lang="ru-RU" sz="2400" dirty="0" smtClean="0"/>
              <a:t>Затем </a:t>
            </a:r>
            <a:r>
              <a:rPr lang="ru-RU" sz="2400" dirty="0"/>
              <a:t>изображение с координатами метки автомобильного номера подается на алгоритм обработки. Происходит выделение и обрезание границ автомобильного номера, нормализация и сглаживание.</a:t>
            </a:r>
          </a:p>
          <a:p>
            <a:endParaRPr lang="ru-RU" dirty="0"/>
          </a:p>
        </p:txBody>
      </p:sp>
      <p:pic>
        <p:nvPicPr>
          <p:cNvPr id="5" name="image16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43250" y="3342268"/>
            <a:ext cx="2952750" cy="2070100"/>
          </a:xfrm>
          <a:prstGeom prst="rect">
            <a:avLst/>
          </a:prstGeom>
          <a:ln/>
        </p:spPr>
      </p:pic>
      <p:pic>
        <p:nvPicPr>
          <p:cNvPr id="6" name="image1.jp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44799" y="3877256"/>
            <a:ext cx="2200275" cy="1000125"/>
          </a:xfrm>
          <a:prstGeom prst="rect">
            <a:avLst/>
          </a:prstGeom>
          <a:ln/>
        </p:spPr>
      </p:pic>
      <p:sp>
        <p:nvSpPr>
          <p:cNvPr id="2" name="Прямоугольник 1"/>
          <p:cNvSpPr/>
          <p:nvPr/>
        </p:nvSpPr>
        <p:spPr>
          <a:xfrm>
            <a:off x="3566997" y="548688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Пример работы детектора и алгоритма выделения изображения.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13646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Оптическое распознавание символов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56" y="5923795"/>
            <a:ext cx="2306444" cy="253168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838200" y="1550020"/>
            <a:ext cx="10515600" cy="4626943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/>
              <a:t>Далее преобразованное изображение подается на вход алгоритма ОРС. В качестве ОРС были протестированы модели из открытого доступа </a:t>
            </a:r>
            <a:r>
              <a:rPr lang="ru-RU" sz="2400" dirty="0" err="1"/>
              <a:t>EasyOCR</a:t>
            </a:r>
            <a:r>
              <a:rPr lang="ru-RU" sz="2400" dirty="0"/>
              <a:t>[3] и </a:t>
            </a:r>
            <a:r>
              <a:rPr lang="ru-RU" sz="2400" dirty="0" err="1"/>
              <a:t>Tesseract</a:t>
            </a:r>
            <a:r>
              <a:rPr lang="ru-RU" sz="2400" dirty="0"/>
              <a:t> OCR[4]. Наилучшие результаты показала модель </a:t>
            </a:r>
            <a:r>
              <a:rPr lang="ru-RU" sz="2400" dirty="0" err="1"/>
              <a:t>EasyOCR</a:t>
            </a:r>
            <a:r>
              <a:rPr lang="ru-RU" sz="2400" dirty="0"/>
              <a:t>.</a:t>
            </a:r>
          </a:p>
          <a:p>
            <a:endParaRPr lang="ru-RU" dirty="0"/>
          </a:p>
        </p:txBody>
      </p:sp>
      <p:pic>
        <p:nvPicPr>
          <p:cNvPr id="5" name="image8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121754" y="3645403"/>
            <a:ext cx="3275438" cy="1828335"/>
          </a:xfrm>
          <a:prstGeom prst="rect">
            <a:avLst/>
          </a:prstGeom>
          <a:ln/>
        </p:spPr>
      </p:pic>
      <p:pic>
        <p:nvPicPr>
          <p:cNvPr id="6" name="image14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632530" y="2887062"/>
            <a:ext cx="3054270" cy="3036733"/>
          </a:xfrm>
          <a:prstGeom prst="rect">
            <a:avLst/>
          </a:prstGeom>
          <a:ln/>
        </p:spPr>
      </p:pic>
      <p:sp>
        <p:nvSpPr>
          <p:cNvPr id="2" name="Прямоугольник 1"/>
          <p:cNvSpPr/>
          <p:nvPr/>
        </p:nvSpPr>
        <p:spPr>
          <a:xfrm>
            <a:off x="2584530" y="593413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4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Пример исходного изображения и результат работы модели ОРС после алгоритма обработки.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53007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1169</Words>
  <Application>Microsoft Office PowerPoint</Application>
  <PresentationFormat>Широкоэкранный</PresentationFormat>
  <Paragraphs>64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Times New Roman</vt:lpstr>
      <vt:lpstr>Wingdings 3</vt:lpstr>
      <vt:lpstr>Тема Office</vt:lpstr>
      <vt:lpstr>Сектор</vt:lpstr>
      <vt:lpstr>Детекция и распознавание автомобильных номеров</vt:lpstr>
      <vt:lpstr>Задача</vt:lpstr>
      <vt:lpstr>Актуальность</vt:lpstr>
      <vt:lpstr>Данные</vt:lpstr>
      <vt:lpstr>Совершенствование данных</vt:lpstr>
      <vt:lpstr>Алгоритм решения</vt:lpstr>
      <vt:lpstr>Детекция</vt:lpstr>
      <vt:lpstr>Обработка</vt:lpstr>
      <vt:lpstr>Оптическое распознавание символов</vt:lpstr>
      <vt:lpstr>Обучение модели</vt:lpstr>
      <vt:lpstr>Результат обучения</vt:lpstr>
      <vt:lpstr>Анализ итоговой модели</vt:lpstr>
      <vt:lpstr>Метрика качества</vt:lpstr>
      <vt:lpstr>Результаты работы</vt:lpstr>
      <vt:lpstr>Улучшение модели</vt:lpstr>
      <vt:lpstr>Аналогичные решения</vt:lpstr>
      <vt:lpstr>Заключение</vt:lpstr>
      <vt:lpstr>Источники</vt:lpstr>
      <vt:lpstr>Спасибо за внимание!</vt:lpstr>
      <vt:lpstr>Детекция и распознавание автомобильных номеров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Детекция и распознавание автомобильных номеров</dc:title>
  <dc:creator>User</dc:creator>
  <cp:lastModifiedBy>Александр Карпов</cp:lastModifiedBy>
  <cp:revision>13</cp:revision>
  <dcterms:created xsi:type="dcterms:W3CDTF">2023-04-14T07:09:44Z</dcterms:created>
  <dcterms:modified xsi:type="dcterms:W3CDTF">2023-04-16T18:57:40Z</dcterms:modified>
</cp:coreProperties>
</file>